
<file path=[Content_Types].xml><?xml version="1.0" encoding="utf-8"?>
<Types xmlns="http://schemas.openxmlformats.org/package/2006/content-types">
  <Default Extension="png" ContentType="image/png"/>
  <Default Extension="wma" ContentType="audio/x-ms-wm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0" d="100"/>
          <a:sy n="70" d="100"/>
        </p:scale>
        <p:origin x="1386"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media1.wma>
</file>

<file path=ppt/media/media2.wma>
</file>

<file path=ppt/media/media3.wma>
</file>

<file path=ppt/media/media4.wm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pour modifier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F572BD5C-305B-494A-917F-CD58803EF311}" type="datetimeFigureOut">
              <a:rPr lang="fr-FR" smtClean="0"/>
              <a:t>03/05/2020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F572BD5C-305B-494A-917F-CD58803EF311}" type="datetimeFigureOut">
              <a:rPr lang="fr-FR" smtClean="0"/>
              <a:t>03/05/2020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F572BD5C-305B-494A-917F-CD58803EF311}" type="datetimeFigureOut">
              <a:rPr lang="fr-FR" smtClean="0"/>
              <a:t>03/05/2020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F572BD5C-305B-494A-917F-CD58803EF311}" type="datetimeFigureOut">
              <a:rPr lang="fr-FR" smtClean="0"/>
              <a:t>03/05/2020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F572BD5C-305B-494A-917F-CD58803EF311}" type="datetimeFigureOut">
              <a:rPr lang="fr-FR" smtClean="0"/>
              <a:t>03/05/2020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F572BD5C-305B-494A-917F-CD58803EF311}" type="datetimeFigureOut">
              <a:rPr lang="fr-FR" smtClean="0"/>
              <a:t>03/05/2020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F572BD5C-305B-494A-917F-CD58803EF311}" type="datetimeFigureOut">
              <a:rPr lang="fr-FR" smtClean="0"/>
              <a:t>03/05/2020</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e la date 2"/>
          <p:cNvSpPr>
            <a:spLocks noGrp="1"/>
          </p:cNvSpPr>
          <p:nvPr>
            <p:ph type="dt" sz="half" idx="10"/>
          </p:nvPr>
        </p:nvSpPr>
        <p:spPr/>
        <p:txBody>
          <a:bodyPr/>
          <a:lstStyle/>
          <a:p>
            <a:fld id="{F572BD5C-305B-494A-917F-CD58803EF311}" type="datetimeFigureOut">
              <a:rPr lang="fr-FR" smtClean="0"/>
              <a:t>03/05/2020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F572BD5C-305B-494A-917F-CD58803EF311}" type="datetimeFigureOut">
              <a:rPr lang="fr-FR" smtClean="0"/>
              <a:t>03/05/2020</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F572BD5C-305B-494A-917F-CD58803EF311}" type="datetimeFigureOut">
              <a:rPr lang="fr-FR" smtClean="0"/>
              <a:t>03/05/2020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F572BD5C-305B-494A-917F-CD58803EF311}" type="datetimeFigureOut">
              <a:rPr lang="fr-FR" smtClean="0"/>
              <a:t>03/05/2020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7A7EB671-0F5D-438B-86B3-BFEB46023370}" type="slidenum">
              <a:rPr lang="fr-FR" smtClean="0"/>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72BD5C-305B-494A-917F-CD58803EF311}" type="datetimeFigureOut">
              <a:rPr lang="fr-FR" smtClean="0"/>
              <a:t>03/05/2020</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7EB671-0F5D-438B-86B3-BFEB46023370}" type="slidenum">
              <a:rPr lang="fr-FR" smtClean="0"/>
              <a:t>‹N°›</a:t>
            </a:fld>
            <a:endParaRPr 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ma"/><Relationship Id="rId1" Type="http://schemas.microsoft.com/office/2007/relationships/media" Target="../media/media1.wm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wma"/><Relationship Id="rId1" Type="http://schemas.microsoft.com/office/2007/relationships/media" Target="../media/media2.wm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wma"/><Relationship Id="rId1" Type="http://schemas.microsoft.com/office/2007/relationships/media" Target="../media/media3.wm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wma"/><Relationship Id="rId1" Type="http://schemas.microsoft.com/office/2007/relationships/media" Target="../media/media4.wm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571472" y="357167"/>
            <a:ext cx="7772400" cy="500065"/>
          </a:xfrm>
        </p:spPr>
        <p:txBody>
          <a:bodyPr>
            <a:normAutofit/>
          </a:bodyPr>
          <a:lstStyle/>
          <a:p>
            <a:r>
              <a:rPr lang="fr-FR" sz="2000" dirty="0" smtClean="0">
                <a:latin typeface="Times New Roman" pitchFamily="18" charset="0"/>
                <a:cs typeface="Times New Roman" pitchFamily="18" charset="0"/>
              </a:rPr>
              <a:t>SQL</a:t>
            </a:r>
            <a:endParaRPr lang="fr-FR" sz="2000" dirty="0">
              <a:latin typeface="Times New Roman" pitchFamily="18" charset="0"/>
              <a:cs typeface="Times New Roman" pitchFamily="18" charset="0"/>
            </a:endParaRPr>
          </a:p>
        </p:txBody>
      </p:sp>
      <p:sp>
        <p:nvSpPr>
          <p:cNvPr id="3" name="Sous-titre 2"/>
          <p:cNvSpPr>
            <a:spLocks noGrp="1"/>
          </p:cNvSpPr>
          <p:nvPr>
            <p:ph type="subTitle" idx="1"/>
          </p:nvPr>
        </p:nvSpPr>
        <p:spPr>
          <a:xfrm>
            <a:off x="857224" y="1142984"/>
            <a:ext cx="7572428" cy="4786346"/>
          </a:xfrm>
        </p:spPr>
        <p:txBody>
          <a:bodyPr>
            <a:normAutofit fontScale="85000" lnSpcReduction="20000"/>
          </a:bodyPr>
          <a:lstStyle/>
          <a:p>
            <a:pPr algn="just"/>
            <a:r>
              <a:rPr lang="fr-FR" sz="1600" dirty="0">
                <a:solidFill>
                  <a:schemeClr val="tx1"/>
                </a:solidFill>
                <a:latin typeface="Times New Roman" pitchFamily="18" charset="0"/>
                <a:cs typeface="Times New Roman" pitchFamily="18" charset="0"/>
              </a:rPr>
              <a:t>Le langage SQL (</a:t>
            </a:r>
            <a:r>
              <a:rPr lang="fr-FR" sz="1600" dirty="0" err="1">
                <a:solidFill>
                  <a:schemeClr val="tx1"/>
                </a:solidFill>
                <a:latin typeface="Times New Roman" pitchFamily="18" charset="0"/>
                <a:cs typeface="Times New Roman" pitchFamily="18" charset="0"/>
              </a:rPr>
              <a:t>Structured</a:t>
            </a:r>
            <a:r>
              <a:rPr lang="fr-FR" sz="1600" dirty="0">
                <a:solidFill>
                  <a:schemeClr val="tx1"/>
                </a:solidFill>
                <a:latin typeface="Times New Roman" pitchFamily="18" charset="0"/>
                <a:cs typeface="Times New Roman" pitchFamily="18" charset="0"/>
              </a:rPr>
              <a:t> </a:t>
            </a:r>
            <a:r>
              <a:rPr lang="fr-FR" sz="1600" dirty="0" err="1">
                <a:solidFill>
                  <a:schemeClr val="tx1"/>
                </a:solidFill>
                <a:latin typeface="Times New Roman" pitchFamily="18" charset="0"/>
                <a:cs typeface="Times New Roman" pitchFamily="18" charset="0"/>
              </a:rPr>
              <a:t>Query</a:t>
            </a:r>
            <a:r>
              <a:rPr lang="fr-FR" sz="1600" dirty="0">
                <a:solidFill>
                  <a:schemeClr val="tx1"/>
                </a:solidFill>
                <a:latin typeface="Times New Roman" pitchFamily="18" charset="0"/>
                <a:cs typeface="Times New Roman" pitchFamily="18" charset="0"/>
              </a:rPr>
              <a:t> </a:t>
            </a:r>
            <a:r>
              <a:rPr lang="fr-FR" sz="1600" dirty="0" err="1">
                <a:solidFill>
                  <a:schemeClr val="tx1"/>
                </a:solidFill>
                <a:latin typeface="Times New Roman" pitchFamily="18" charset="0"/>
                <a:cs typeface="Times New Roman" pitchFamily="18" charset="0"/>
              </a:rPr>
              <a:t>Language</a:t>
            </a:r>
            <a:r>
              <a:rPr lang="fr-FR" sz="1600" dirty="0">
                <a:solidFill>
                  <a:schemeClr val="tx1"/>
                </a:solidFill>
                <a:latin typeface="Times New Roman" pitchFamily="18" charset="0"/>
                <a:cs typeface="Times New Roman" pitchFamily="18" charset="0"/>
              </a:rPr>
              <a:t>) a été développé dans les laboratoires d'IBM pour le système relationnel expérimental SYSTEM-R, durant les années 70. Par la suite, il est devenu un standard pour les SGBD relationnels. Il comporte quatre groupes d'instructions:</a:t>
            </a:r>
          </a:p>
          <a:p>
            <a:pPr algn="just"/>
            <a:r>
              <a:rPr lang="fr-FR" sz="1600" dirty="0">
                <a:solidFill>
                  <a:schemeClr val="tx1"/>
                </a:solidFill>
                <a:latin typeface="Times New Roman" pitchFamily="18" charset="0"/>
                <a:cs typeface="Times New Roman" pitchFamily="18" charset="0"/>
              </a:rPr>
              <a:t> </a:t>
            </a:r>
          </a:p>
          <a:p>
            <a:pPr marL="342900" lvl="0" indent="-342900" algn="just"/>
            <a:r>
              <a:rPr lang="fr-FR" sz="1600" dirty="0" smtClean="0">
                <a:solidFill>
                  <a:schemeClr val="tx1"/>
                </a:solidFill>
                <a:latin typeface="Times New Roman" pitchFamily="18" charset="0"/>
                <a:cs typeface="Times New Roman" pitchFamily="18" charset="0"/>
              </a:rPr>
              <a:t>1. Les </a:t>
            </a:r>
            <a:r>
              <a:rPr lang="fr-FR" sz="1600" dirty="0">
                <a:solidFill>
                  <a:schemeClr val="tx1"/>
                </a:solidFill>
                <a:latin typeface="Times New Roman" pitchFamily="18" charset="0"/>
                <a:cs typeface="Times New Roman" pitchFamily="18" charset="0"/>
              </a:rPr>
              <a:t>instructions d'interrogation de données,</a:t>
            </a:r>
          </a:p>
          <a:p>
            <a:pPr lvl="0" algn="just"/>
            <a:r>
              <a:rPr lang="fr-FR" sz="1600" dirty="0" smtClean="0">
                <a:solidFill>
                  <a:schemeClr val="tx1"/>
                </a:solidFill>
                <a:latin typeface="Times New Roman" pitchFamily="18" charset="0"/>
                <a:cs typeface="Times New Roman" pitchFamily="18" charset="0"/>
              </a:rPr>
              <a:t>2. les </a:t>
            </a:r>
            <a:r>
              <a:rPr lang="fr-FR" sz="1600" dirty="0">
                <a:solidFill>
                  <a:schemeClr val="tx1"/>
                </a:solidFill>
                <a:latin typeface="Times New Roman" pitchFamily="18" charset="0"/>
                <a:cs typeface="Times New Roman" pitchFamily="18" charset="0"/>
              </a:rPr>
              <a:t>instructions de définition de données pour la création de tables, d'introduction de nouveaux attributs dans la les tables existantes et la création des </a:t>
            </a:r>
            <a:r>
              <a:rPr lang="fr-FR" sz="1600" dirty="0" smtClean="0">
                <a:solidFill>
                  <a:schemeClr val="tx1"/>
                </a:solidFill>
                <a:latin typeface="Times New Roman" pitchFamily="18" charset="0"/>
                <a:cs typeface="Times New Roman" pitchFamily="18" charset="0"/>
              </a:rPr>
              <a:t>index</a:t>
            </a:r>
            <a:r>
              <a:rPr lang="fr-FR" sz="1600" dirty="0" smtClean="0">
                <a:solidFill>
                  <a:schemeClr val="tx1"/>
                </a:solidFill>
                <a:latin typeface="Times New Roman" pitchFamily="18" charset="0"/>
                <a:cs typeface="Times New Roman" pitchFamily="18" charset="0"/>
              </a:rPr>
              <a:t>,</a:t>
            </a:r>
            <a:endParaRPr lang="fr-FR" sz="1600" dirty="0">
              <a:solidFill>
                <a:schemeClr val="tx1"/>
              </a:solidFill>
              <a:latin typeface="Times New Roman" pitchFamily="18" charset="0"/>
              <a:cs typeface="Times New Roman" pitchFamily="18" charset="0"/>
            </a:endParaRPr>
          </a:p>
          <a:p>
            <a:pPr lvl="0" algn="just"/>
            <a:r>
              <a:rPr lang="fr-FR" sz="1600" dirty="0" smtClean="0">
                <a:solidFill>
                  <a:schemeClr val="tx1"/>
                </a:solidFill>
                <a:latin typeface="Times New Roman" pitchFamily="18" charset="0"/>
                <a:cs typeface="Times New Roman" pitchFamily="18" charset="0"/>
              </a:rPr>
              <a:t>3. </a:t>
            </a:r>
            <a:r>
              <a:rPr lang="fr-FR" sz="1600" dirty="0">
                <a:solidFill>
                  <a:schemeClr val="tx1"/>
                </a:solidFill>
                <a:latin typeface="Times New Roman" pitchFamily="18" charset="0"/>
                <a:cs typeface="Times New Roman" pitchFamily="18" charset="0"/>
              </a:rPr>
              <a:t>l</a:t>
            </a:r>
            <a:r>
              <a:rPr lang="fr-FR" sz="1600" dirty="0" smtClean="0">
                <a:solidFill>
                  <a:schemeClr val="tx1"/>
                </a:solidFill>
                <a:latin typeface="Times New Roman" pitchFamily="18" charset="0"/>
                <a:cs typeface="Times New Roman" pitchFamily="18" charset="0"/>
              </a:rPr>
              <a:t>es </a:t>
            </a:r>
            <a:r>
              <a:rPr lang="fr-FR" sz="1600" dirty="0">
                <a:solidFill>
                  <a:schemeClr val="tx1"/>
                </a:solidFill>
                <a:latin typeface="Times New Roman" pitchFamily="18" charset="0"/>
                <a:cs typeface="Times New Roman" pitchFamily="18" charset="0"/>
              </a:rPr>
              <a:t>instructions de manipulation des données par l'insertion, la suppression et la modification des données,</a:t>
            </a:r>
          </a:p>
          <a:p>
            <a:pPr lvl="0" algn="just"/>
            <a:r>
              <a:rPr lang="fr-FR" sz="1600" dirty="0">
                <a:solidFill>
                  <a:schemeClr val="tx1"/>
                </a:solidFill>
                <a:latin typeface="Times New Roman" pitchFamily="18" charset="0"/>
                <a:cs typeface="Times New Roman" pitchFamily="18" charset="0"/>
              </a:rPr>
              <a:t>4</a:t>
            </a:r>
            <a:r>
              <a:rPr lang="fr-FR" sz="1600" dirty="0" smtClean="0">
                <a:solidFill>
                  <a:schemeClr val="tx1"/>
                </a:solidFill>
                <a:latin typeface="Times New Roman" pitchFamily="18" charset="0"/>
                <a:cs typeface="Times New Roman" pitchFamily="18" charset="0"/>
              </a:rPr>
              <a:t>. les </a:t>
            </a:r>
            <a:r>
              <a:rPr lang="fr-FR" sz="1600" dirty="0">
                <a:solidFill>
                  <a:schemeClr val="tx1"/>
                </a:solidFill>
                <a:latin typeface="Times New Roman" pitchFamily="18" charset="0"/>
                <a:cs typeface="Times New Roman" pitchFamily="18" charset="0"/>
              </a:rPr>
              <a:t>instructions de contrôles pour la mise en place et la suppression des autorisations d'accès aux données de la base.</a:t>
            </a:r>
          </a:p>
          <a:p>
            <a:pPr algn="just"/>
            <a:r>
              <a:rPr lang="fr-FR" sz="1600" dirty="0">
                <a:solidFill>
                  <a:schemeClr val="tx1"/>
                </a:solidFill>
                <a:latin typeface="Times New Roman" pitchFamily="18" charset="0"/>
                <a:cs typeface="Times New Roman" pitchFamily="18" charset="0"/>
              </a:rPr>
              <a:t> </a:t>
            </a:r>
          </a:p>
          <a:p>
            <a:pPr algn="just"/>
            <a:r>
              <a:rPr lang="fr-FR" sz="1600" dirty="0">
                <a:solidFill>
                  <a:schemeClr val="tx1"/>
                </a:solidFill>
                <a:latin typeface="Times New Roman" pitchFamily="18" charset="0"/>
                <a:cs typeface="Times New Roman" pitchFamily="18" charset="0"/>
              </a:rPr>
              <a:t>Nous nous intéressons pour l'instant au premier type d'instructions, i.e., l'interrogation des données. </a:t>
            </a:r>
            <a:r>
              <a:rPr lang="fr-FR" sz="1600" dirty="0" smtClean="0">
                <a:solidFill>
                  <a:schemeClr val="tx1"/>
                </a:solidFill>
                <a:latin typeface="Times New Roman" pitchFamily="18" charset="0"/>
                <a:cs typeface="Times New Roman" pitchFamily="18" charset="0"/>
              </a:rPr>
              <a:t>Vous verrez </a:t>
            </a:r>
            <a:r>
              <a:rPr lang="fr-FR" sz="1600" dirty="0">
                <a:solidFill>
                  <a:schemeClr val="tx1"/>
                </a:solidFill>
                <a:latin typeface="Times New Roman" pitchFamily="18" charset="0"/>
                <a:cs typeface="Times New Roman" pitchFamily="18" charset="0"/>
              </a:rPr>
              <a:t>les autres types d'instructions au niveau </a:t>
            </a:r>
            <a:r>
              <a:rPr lang="fr-FR" sz="1600" dirty="0" smtClean="0">
                <a:solidFill>
                  <a:schemeClr val="tx1"/>
                </a:solidFill>
                <a:latin typeface="Times New Roman" pitchFamily="18" charset="0"/>
                <a:cs typeface="Times New Roman" pitchFamily="18" charset="0"/>
              </a:rPr>
              <a:t>du master., </a:t>
            </a:r>
            <a:r>
              <a:rPr lang="fr-FR" sz="1600" dirty="0" smtClean="0">
                <a:solidFill>
                  <a:schemeClr val="tx1"/>
                </a:solidFill>
                <a:latin typeface="Times New Roman" pitchFamily="18" charset="0"/>
                <a:cs typeface="Times New Roman" pitchFamily="18" charset="0"/>
              </a:rPr>
              <a:t>et en partie au niveau du TP.</a:t>
            </a:r>
            <a:endParaRPr lang="fr-FR" sz="1600" dirty="0">
              <a:solidFill>
                <a:schemeClr val="tx1"/>
              </a:solidFill>
              <a:latin typeface="Times New Roman" pitchFamily="18" charset="0"/>
              <a:cs typeface="Times New Roman" pitchFamily="18" charset="0"/>
            </a:endParaRPr>
          </a:p>
          <a:p>
            <a:pPr algn="just"/>
            <a:r>
              <a:rPr lang="fr-FR" sz="1600" dirty="0">
                <a:solidFill>
                  <a:schemeClr val="tx1"/>
                </a:solidFill>
                <a:latin typeface="Times New Roman" pitchFamily="18" charset="0"/>
                <a:cs typeface="Times New Roman" pitchFamily="18" charset="0"/>
              </a:rPr>
              <a:t> </a:t>
            </a:r>
          </a:p>
          <a:p>
            <a:pPr algn="just"/>
            <a:r>
              <a:rPr lang="fr-FR" sz="1600" dirty="0">
                <a:solidFill>
                  <a:schemeClr val="tx1"/>
                </a:solidFill>
                <a:latin typeface="Times New Roman" pitchFamily="18" charset="0"/>
                <a:cs typeface="Times New Roman" pitchFamily="18" charset="0"/>
              </a:rPr>
              <a:t>Une requête d'interrogation est représentée syntaxiquement comme un bloc de qualification :</a:t>
            </a:r>
          </a:p>
          <a:p>
            <a:r>
              <a:rPr lang="fr-FR" sz="1600" dirty="0">
                <a:solidFill>
                  <a:schemeClr val="tx1"/>
                </a:solidFill>
                <a:latin typeface="Times New Roman" pitchFamily="18" charset="0"/>
                <a:cs typeface="Times New Roman" pitchFamily="18" charset="0"/>
              </a:rPr>
              <a:t> </a:t>
            </a:r>
          </a:p>
          <a:p>
            <a:r>
              <a:rPr lang="fr-FR" sz="1600" b="1" dirty="0">
                <a:solidFill>
                  <a:schemeClr val="tx1"/>
                </a:solidFill>
                <a:latin typeface="Times New Roman" pitchFamily="18" charset="0"/>
                <a:cs typeface="Times New Roman" pitchFamily="18" charset="0"/>
              </a:rPr>
              <a:t>Select</a:t>
            </a:r>
            <a:r>
              <a:rPr lang="fr-FR" sz="1600" dirty="0">
                <a:solidFill>
                  <a:schemeClr val="tx1"/>
                </a:solidFill>
                <a:latin typeface="Times New Roman" pitchFamily="18" charset="0"/>
                <a:cs typeface="Times New Roman" pitchFamily="18" charset="0"/>
              </a:rPr>
              <a:t> &lt;liste d'attributs&gt;</a:t>
            </a:r>
          </a:p>
          <a:p>
            <a:r>
              <a:rPr lang="fr-FR" sz="1600" b="1" dirty="0" err="1">
                <a:solidFill>
                  <a:schemeClr val="tx1"/>
                </a:solidFill>
                <a:latin typeface="Times New Roman" pitchFamily="18" charset="0"/>
                <a:cs typeface="Times New Roman" pitchFamily="18" charset="0"/>
              </a:rPr>
              <a:t>From</a:t>
            </a:r>
            <a:r>
              <a:rPr lang="fr-FR" sz="1600" dirty="0">
                <a:solidFill>
                  <a:schemeClr val="tx1"/>
                </a:solidFill>
                <a:latin typeface="Times New Roman" pitchFamily="18" charset="0"/>
                <a:cs typeface="Times New Roman" pitchFamily="18" charset="0"/>
              </a:rPr>
              <a:t> &lt; nom-relation&gt;</a:t>
            </a:r>
          </a:p>
          <a:p>
            <a:r>
              <a:rPr lang="en-US" sz="1600" dirty="0">
                <a:solidFill>
                  <a:schemeClr val="tx1"/>
                </a:solidFill>
                <a:latin typeface="Times New Roman" pitchFamily="18" charset="0"/>
                <a:cs typeface="Times New Roman" pitchFamily="18" charset="0"/>
              </a:rPr>
              <a:t>[</a:t>
            </a:r>
            <a:r>
              <a:rPr lang="en-US" sz="1600" b="1" dirty="0">
                <a:solidFill>
                  <a:schemeClr val="tx1"/>
                </a:solidFill>
                <a:latin typeface="Times New Roman" pitchFamily="18" charset="0"/>
                <a:cs typeface="Times New Roman" pitchFamily="18" charset="0"/>
              </a:rPr>
              <a:t>Where</a:t>
            </a:r>
            <a:r>
              <a:rPr lang="en-US" sz="1600" dirty="0">
                <a:solidFill>
                  <a:schemeClr val="tx1"/>
                </a:solidFill>
                <a:latin typeface="Times New Roman" pitchFamily="18" charset="0"/>
                <a:cs typeface="Times New Roman" pitchFamily="18" charset="0"/>
              </a:rPr>
              <a:t> &lt;</a:t>
            </a:r>
            <a:r>
              <a:rPr lang="en-US" sz="1600" dirty="0" err="1">
                <a:solidFill>
                  <a:schemeClr val="tx1"/>
                </a:solidFill>
                <a:latin typeface="Times New Roman" pitchFamily="18" charset="0"/>
                <a:cs typeface="Times New Roman" pitchFamily="18" charset="0"/>
              </a:rPr>
              <a:t>prédicat</a:t>
            </a:r>
            <a:r>
              <a:rPr lang="en-US" sz="1600" dirty="0">
                <a:solidFill>
                  <a:schemeClr val="tx1"/>
                </a:solidFill>
                <a:latin typeface="Times New Roman" pitchFamily="18" charset="0"/>
                <a:cs typeface="Times New Roman" pitchFamily="18" charset="0"/>
              </a:rPr>
              <a:t>&gt;]</a:t>
            </a:r>
            <a:endParaRPr lang="fr-FR" sz="1600" dirty="0">
              <a:solidFill>
                <a:schemeClr val="tx1"/>
              </a:solidFill>
              <a:latin typeface="Times New Roman" pitchFamily="18" charset="0"/>
              <a:cs typeface="Times New Roman" pitchFamily="18" charset="0"/>
            </a:endParaRPr>
          </a:p>
          <a:p>
            <a:r>
              <a:rPr lang="en-US" sz="1600" dirty="0">
                <a:solidFill>
                  <a:schemeClr val="tx1"/>
                </a:solidFill>
                <a:latin typeface="Times New Roman" pitchFamily="18" charset="0"/>
                <a:cs typeface="Times New Roman" pitchFamily="18" charset="0"/>
              </a:rPr>
              <a:t>[</a:t>
            </a:r>
            <a:r>
              <a:rPr lang="en-US" sz="1600" b="1" dirty="0">
                <a:solidFill>
                  <a:schemeClr val="tx1"/>
                </a:solidFill>
                <a:latin typeface="Times New Roman" pitchFamily="18" charset="0"/>
                <a:cs typeface="Times New Roman" pitchFamily="18" charset="0"/>
              </a:rPr>
              <a:t>Group By</a:t>
            </a:r>
            <a:r>
              <a:rPr lang="en-US" sz="1600" dirty="0">
                <a:solidFill>
                  <a:schemeClr val="tx1"/>
                </a:solidFill>
                <a:latin typeface="Times New Roman" pitchFamily="18" charset="0"/>
                <a:cs typeface="Times New Roman" pitchFamily="18" charset="0"/>
              </a:rPr>
              <a:t> &lt;</a:t>
            </a:r>
            <a:r>
              <a:rPr lang="en-US" sz="1600" dirty="0" err="1">
                <a:solidFill>
                  <a:schemeClr val="tx1"/>
                </a:solidFill>
                <a:latin typeface="Times New Roman" pitchFamily="18" charset="0"/>
                <a:cs typeface="Times New Roman" pitchFamily="18" charset="0"/>
              </a:rPr>
              <a:t>attribut</a:t>
            </a:r>
            <a:r>
              <a:rPr lang="en-US" sz="1600" dirty="0" smtClean="0">
                <a:solidFill>
                  <a:schemeClr val="tx1"/>
                </a:solidFill>
                <a:latin typeface="Times New Roman" pitchFamily="18" charset="0"/>
                <a:cs typeface="Times New Roman" pitchFamily="18" charset="0"/>
              </a:rPr>
              <a:t>&gt;]</a:t>
            </a:r>
          </a:p>
          <a:p>
            <a:r>
              <a:rPr lang="en-US" sz="1600" dirty="0">
                <a:solidFill>
                  <a:schemeClr val="tx1"/>
                </a:solidFill>
                <a:latin typeface="Times New Roman" pitchFamily="18" charset="0"/>
                <a:cs typeface="Times New Roman" pitchFamily="18" charset="0"/>
              </a:rPr>
              <a:t>[</a:t>
            </a:r>
            <a:r>
              <a:rPr lang="en-US" sz="1600" b="1" dirty="0">
                <a:solidFill>
                  <a:schemeClr val="tx1"/>
                </a:solidFill>
                <a:latin typeface="Times New Roman" pitchFamily="18" charset="0"/>
                <a:cs typeface="Times New Roman" pitchFamily="18" charset="0"/>
              </a:rPr>
              <a:t>Having</a:t>
            </a:r>
            <a:r>
              <a:rPr lang="en-US" sz="1600" dirty="0">
                <a:solidFill>
                  <a:schemeClr val="tx1"/>
                </a:solidFill>
                <a:latin typeface="Times New Roman" pitchFamily="18" charset="0"/>
                <a:cs typeface="Times New Roman" pitchFamily="18" charset="0"/>
              </a:rPr>
              <a:t> &lt;</a:t>
            </a:r>
            <a:r>
              <a:rPr lang="en-US" sz="1600" dirty="0" err="1" smtClean="0">
                <a:solidFill>
                  <a:schemeClr val="tx1"/>
                </a:solidFill>
                <a:latin typeface="Times New Roman" pitchFamily="18" charset="0"/>
                <a:cs typeface="Times New Roman" pitchFamily="18" charset="0"/>
              </a:rPr>
              <a:t>predicat</a:t>
            </a:r>
            <a:r>
              <a:rPr lang="en-US" sz="1600" dirty="0">
                <a:solidFill>
                  <a:schemeClr val="tx1"/>
                </a:solidFill>
                <a:latin typeface="Times New Roman" pitchFamily="18" charset="0"/>
                <a:cs typeface="Times New Roman" pitchFamily="18" charset="0"/>
              </a:rPr>
              <a:t>&gt;]</a:t>
            </a:r>
            <a:endParaRPr lang="fr-FR" sz="1600" dirty="0">
              <a:solidFill>
                <a:schemeClr val="tx1"/>
              </a:solidFill>
              <a:latin typeface="Times New Roman" pitchFamily="18" charset="0"/>
              <a:cs typeface="Times New Roman" pitchFamily="18" charset="0"/>
            </a:endParaRPr>
          </a:p>
          <a:p>
            <a:r>
              <a:rPr lang="en-US" sz="1600" dirty="0">
                <a:solidFill>
                  <a:schemeClr val="tx1"/>
                </a:solidFill>
                <a:latin typeface="Times New Roman" pitchFamily="18" charset="0"/>
                <a:cs typeface="Times New Roman" pitchFamily="18" charset="0"/>
              </a:rPr>
              <a:t>[</a:t>
            </a:r>
            <a:r>
              <a:rPr lang="en-US" sz="1600" b="1" dirty="0">
                <a:solidFill>
                  <a:schemeClr val="tx1"/>
                </a:solidFill>
                <a:latin typeface="Times New Roman" pitchFamily="18" charset="0"/>
                <a:cs typeface="Times New Roman" pitchFamily="18" charset="0"/>
              </a:rPr>
              <a:t>Order By</a:t>
            </a:r>
            <a:r>
              <a:rPr lang="en-US" sz="1600" dirty="0">
                <a:solidFill>
                  <a:schemeClr val="tx1"/>
                </a:solidFill>
                <a:latin typeface="Times New Roman" pitchFamily="18" charset="0"/>
                <a:cs typeface="Times New Roman" pitchFamily="18" charset="0"/>
              </a:rPr>
              <a:t> &lt;</a:t>
            </a:r>
            <a:r>
              <a:rPr lang="en-US" sz="1600" dirty="0" err="1">
                <a:solidFill>
                  <a:schemeClr val="tx1"/>
                </a:solidFill>
                <a:latin typeface="Times New Roman" pitchFamily="18" charset="0"/>
                <a:cs typeface="Times New Roman" pitchFamily="18" charset="0"/>
              </a:rPr>
              <a:t>attribut</a:t>
            </a:r>
            <a:r>
              <a:rPr lang="en-US" sz="1600" dirty="0">
                <a:solidFill>
                  <a:schemeClr val="tx1"/>
                </a:solidFill>
                <a:latin typeface="Times New Roman" pitchFamily="18" charset="0"/>
                <a:cs typeface="Times New Roman" pitchFamily="18" charset="0"/>
              </a:rPr>
              <a:t>&gt;[</a:t>
            </a:r>
            <a:r>
              <a:rPr lang="en-US" sz="1600" b="1" dirty="0" err="1">
                <a:solidFill>
                  <a:schemeClr val="tx1"/>
                </a:solidFill>
                <a:latin typeface="Times New Roman" pitchFamily="18" charset="0"/>
                <a:cs typeface="Times New Roman" pitchFamily="18" charset="0"/>
              </a:rPr>
              <a:t>Desc</a:t>
            </a:r>
            <a:r>
              <a:rPr lang="en-US" sz="1600" dirty="0">
                <a:solidFill>
                  <a:schemeClr val="tx1"/>
                </a:solidFill>
                <a:latin typeface="Times New Roman" pitchFamily="18" charset="0"/>
                <a:cs typeface="Times New Roman" pitchFamily="18" charset="0"/>
              </a:rPr>
              <a:t>]]</a:t>
            </a:r>
            <a:r>
              <a:rPr lang="en-US" sz="1600" b="1" dirty="0">
                <a:solidFill>
                  <a:schemeClr val="tx1"/>
                </a:solidFill>
                <a:latin typeface="Times New Roman" pitchFamily="18" charset="0"/>
                <a:cs typeface="Times New Roman" pitchFamily="18" charset="0"/>
              </a:rPr>
              <a:t>;</a:t>
            </a:r>
            <a:endParaRPr lang="fr-FR" sz="1600" dirty="0">
              <a:solidFill>
                <a:schemeClr val="tx1"/>
              </a:solidFill>
              <a:latin typeface="Times New Roman" pitchFamily="18" charset="0"/>
              <a:cs typeface="Times New Roman" pitchFamily="18" charset="0"/>
            </a:endParaRPr>
          </a:p>
          <a:p>
            <a:endParaRPr lang="fr-FR" sz="1600" dirty="0">
              <a:solidFill>
                <a:schemeClr val="tx1"/>
              </a:solidFill>
              <a:latin typeface="Times New Roman" pitchFamily="18" charset="0"/>
              <a:cs typeface="Times New Roman" pitchFamily="18" charset="0"/>
            </a:endParaRPr>
          </a:p>
          <a:p>
            <a:endParaRPr lang="fr-FR" sz="1600" dirty="0">
              <a:solidFill>
                <a:schemeClr val="tx1"/>
              </a:solidFill>
              <a:latin typeface="Times New Roman" pitchFamily="18" charset="0"/>
              <a:cs typeface="Times New Roman" pitchFamily="18" charset="0"/>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2375"/>
    </mc:Choice>
    <mc:Fallback>
      <p:transition spd="slow" advTm="352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428596" y="0"/>
            <a:ext cx="8358246" cy="624786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tab pos="457200" algn="l"/>
              </a:tabLst>
            </a:pP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La forme la plus simple du Select</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lvl="1" algn="just" eaLnBrk="0" fontAlgn="base" hangingPunct="0">
              <a:spcBef>
                <a:spcPct val="0"/>
              </a:spcBef>
              <a:spcAft>
                <a:spcPct val="0"/>
              </a:spcAft>
              <a:tabLst>
                <a:tab pos="457200" algn="l"/>
              </a:tabLst>
            </a:pPr>
            <a:r>
              <a:rPr kumimoji="0" lang="fr-FR"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Select </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&lt;liste d'attributs&gt;</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lvl="1" algn="just" eaLnBrk="0" fontAlgn="base" hangingPunct="0">
              <a:spcBef>
                <a:spcPct val="0"/>
              </a:spcBef>
              <a:spcAft>
                <a:spcPct val="0"/>
              </a:spcAft>
              <a:tabLst>
                <a:tab pos="457200" algn="l"/>
              </a:tabLst>
            </a:pPr>
            <a:r>
              <a:rPr kumimoji="0" lang="fr-FR" sz="1600" b="1" i="0" u="none" strike="noStrike" cap="none" normalizeH="0" baseline="0" dirty="0" err="1" smtClean="0">
                <a:ln>
                  <a:noFill/>
                </a:ln>
                <a:solidFill>
                  <a:schemeClr val="tx1"/>
                </a:solidFill>
                <a:effectLst/>
                <a:latin typeface="Times New Roman" pitchFamily="18" charset="0"/>
                <a:ea typeface="Times New Roman" pitchFamily="18" charset="0"/>
                <a:cs typeface="Times New Roman" pitchFamily="18" charset="0"/>
              </a:rPr>
              <a:t>From</a:t>
            </a:r>
            <a:r>
              <a:rPr kumimoji="0" lang="fr-FR"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&lt; nom-relation&gt;</a:t>
            </a:r>
            <a:r>
              <a:rPr kumimoji="0" lang="fr-FR"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Permet d'extraire de la table une sous-table obtenue par projection selon le (ou les) attribut(s) précisé(s). Le Select a donc le sens de l'opérateur Project</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endPar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L'option * (</a:t>
            </a:r>
            <a:r>
              <a:rPr kumimoji="0" lang="fr-FR" sz="1600" b="0" i="0" u="none" strike="noStrike" cap="none" normalizeH="0" baseline="0" dirty="0" err="1" smtClean="0">
                <a:ln>
                  <a:noFill/>
                </a:ln>
                <a:solidFill>
                  <a:schemeClr val="tx1"/>
                </a:solidFill>
                <a:effectLst/>
                <a:latin typeface="Times New Roman" pitchFamily="18" charset="0"/>
                <a:ea typeface="Times New Roman" pitchFamily="18" charset="0"/>
                <a:cs typeface="Times New Roman" pitchFamily="18" charset="0"/>
              </a:rPr>
              <a:t>astérix</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à la place du nom des attributs permet l'édition de la table dans sa totalité.</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Exemple:</a:t>
            </a:r>
            <a:r>
              <a:rPr lang="fr-FR" sz="1600" dirty="0">
                <a:latin typeface="Times New Roman" pitchFamily="18" charset="0"/>
                <a:ea typeface="Times New Roman" pitchFamily="18" charset="0"/>
                <a:cs typeface="Times New Roman" pitchFamily="18" charset="0"/>
              </a:rPr>
              <a:t> </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Donner le numéro et le code des fournisseurs d'Alger, s'écrit :</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lvl="1" algn="just" eaLnBrk="0" fontAlgn="base" hangingPunct="0">
              <a:spcBef>
                <a:spcPct val="0"/>
              </a:spcBef>
              <a:spcAft>
                <a:spcPct val="0"/>
              </a:spcAft>
              <a:tabLst>
                <a:tab pos="457200" algn="l"/>
              </a:tabLst>
            </a:pPr>
            <a:r>
              <a:rPr kumimoji="0" lang="fr-FR"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Select</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NF, CODE</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lvl="1" algn="just" eaLnBrk="0" fontAlgn="base" hangingPunct="0">
              <a:spcBef>
                <a:spcPct val="0"/>
              </a:spcBef>
              <a:spcAft>
                <a:spcPct val="0"/>
              </a:spcAft>
              <a:tabLst>
                <a:tab pos="457200" algn="l"/>
              </a:tabLst>
            </a:pPr>
            <a:r>
              <a:rPr kumimoji="0" lang="fr-FR" sz="1600" b="1" i="0" u="none" strike="noStrike" cap="none" normalizeH="0" baseline="0" dirty="0" err="1" smtClean="0">
                <a:ln>
                  <a:noFill/>
                </a:ln>
                <a:solidFill>
                  <a:schemeClr val="tx1"/>
                </a:solidFill>
                <a:effectLst/>
                <a:latin typeface="Times New Roman" pitchFamily="18" charset="0"/>
                <a:ea typeface="Times New Roman" pitchFamily="18" charset="0"/>
                <a:cs typeface="Times New Roman" pitchFamily="18" charset="0"/>
              </a:rPr>
              <a:t>From</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Fournisseur</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lvl="1" algn="just" eaLnBrk="0" fontAlgn="base" hangingPunct="0">
              <a:spcBef>
                <a:spcPct val="0"/>
              </a:spcBef>
              <a:spcAft>
                <a:spcPct val="0"/>
              </a:spcAft>
              <a:tabLst>
                <a:tab pos="457200" algn="l"/>
              </a:tabLst>
            </a:pPr>
            <a:r>
              <a:rPr kumimoji="0" lang="fr-FR" sz="1600" b="1" i="0" u="none" strike="noStrike" cap="none" normalizeH="0" baseline="0" dirty="0" err="1" smtClean="0">
                <a:ln>
                  <a:noFill/>
                </a:ln>
                <a:solidFill>
                  <a:schemeClr val="tx1"/>
                </a:solidFill>
                <a:effectLst/>
                <a:latin typeface="Times New Roman" pitchFamily="18" charset="0"/>
                <a:ea typeface="Times New Roman" pitchFamily="18" charset="0"/>
                <a:cs typeface="Times New Roman" pitchFamily="18" charset="0"/>
              </a:rPr>
              <a:t>Where</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Ville = 'Alger'</a:t>
            </a:r>
            <a:r>
              <a:rPr kumimoji="0" lang="fr-FR"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endPar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Donner toutes les informations sur les fournisseurs s'écrit :</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lvl="1" algn="just" eaLnBrk="0" fontAlgn="base" hangingPunct="0">
              <a:spcBef>
                <a:spcPct val="0"/>
              </a:spcBef>
              <a:spcAft>
                <a:spcPct val="0"/>
              </a:spcAft>
              <a:tabLst>
                <a:tab pos="457200" algn="l"/>
              </a:tabLst>
            </a:pPr>
            <a:r>
              <a:rPr kumimoji="0" lang="fr-FR"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Select *</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lvl="1" algn="just" eaLnBrk="0" fontAlgn="base" hangingPunct="0">
              <a:spcBef>
                <a:spcPct val="0"/>
              </a:spcBef>
              <a:spcAft>
                <a:spcPct val="0"/>
              </a:spcAft>
              <a:tabLst>
                <a:tab pos="457200" algn="l"/>
              </a:tabLst>
            </a:pPr>
            <a:r>
              <a:rPr kumimoji="0" lang="fr-FR" sz="1600" b="1" i="0" u="none" strike="noStrike" cap="none" normalizeH="0" baseline="0" dirty="0" err="1" smtClean="0">
                <a:ln>
                  <a:noFill/>
                </a:ln>
                <a:solidFill>
                  <a:schemeClr val="tx1"/>
                </a:solidFill>
                <a:effectLst/>
                <a:latin typeface="Times New Roman" pitchFamily="18" charset="0"/>
                <a:ea typeface="Times New Roman" pitchFamily="18" charset="0"/>
                <a:cs typeface="Times New Roman" pitchFamily="18" charset="0"/>
              </a:rPr>
              <a:t>From</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Fournisseur;</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endPar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Lors de l'opération de projection, SQL n'élimine pas les doubles dans la réponse à une interrogation. Si l'utilisateur désire le faire, il doit l'exprimer explicitement à l'aide du mot clé</a:t>
            </a:r>
            <a:r>
              <a:rPr lang="fr-FR" sz="1600" dirty="0">
                <a:latin typeface="Times New Roman" pitchFamily="18" charset="0"/>
                <a:ea typeface="Times New Roman" pitchFamily="18" charset="0"/>
                <a:cs typeface="Times New Roman" pitchFamily="18" charset="0"/>
              </a:rPr>
              <a:t> </a:t>
            </a:r>
            <a:r>
              <a:rPr kumimoji="0" lang="fr-FR"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Unique.</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L'élimination des n-</a:t>
            </a:r>
            <a:r>
              <a:rPr kumimoji="0" lang="fr-FR" sz="1600" b="0" i="0" u="none" strike="noStrike" cap="none" normalizeH="0" baseline="0" dirty="0" err="1" smtClean="0">
                <a:ln>
                  <a:noFill/>
                </a:ln>
                <a:solidFill>
                  <a:schemeClr val="tx1"/>
                </a:solidFill>
                <a:effectLst/>
                <a:latin typeface="Times New Roman" pitchFamily="18" charset="0"/>
                <a:ea typeface="Times New Roman" pitchFamily="18" charset="0"/>
                <a:cs typeface="Times New Roman" pitchFamily="18" charset="0"/>
              </a:rPr>
              <a:t>uplets</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redondants est une opération très coûteuse, aussi SQL laisse la liberté d'utilisation de ce mot clé aux utilisateurs.</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Exemple :</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Donner toutes les villes où résident des fournisseurs s'écrit :</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Select Unique</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VILLE</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457200" algn="l"/>
              </a:tabLst>
            </a:pPr>
            <a:r>
              <a:rPr kumimoji="0" lang="fr-FR" sz="1600" b="1" i="0" u="none" strike="noStrike" cap="none" normalizeH="0" baseline="0" dirty="0" err="1" smtClean="0">
                <a:ln>
                  <a:noFill/>
                </a:ln>
                <a:solidFill>
                  <a:schemeClr val="tx1"/>
                </a:solidFill>
                <a:effectLst/>
                <a:latin typeface="Times New Roman" pitchFamily="18" charset="0"/>
                <a:ea typeface="Times New Roman" pitchFamily="18" charset="0"/>
                <a:cs typeface="Times New Roman" pitchFamily="18" charset="0"/>
              </a:rPr>
              <a:t>From</a:t>
            </a:r>
            <a:r>
              <a:rPr kumimoji="0" lang="fr-FR" sz="16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Fournisseur;</a:t>
            </a:r>
            <a:endParaRPr kumimoji="0" lang="fr-FR" sz="1600" b="0" i="0" u="none" strike="noStrike" cap="none" normalizeH="0" baseline="0" dirty="0" smtClean="0">
              <a:ln>
                <a:noFill/>
              </a:ln>
              <a:solidFill>
                <a:schemeClr val="tx1"/>
              </a:solidFill>
              <a:effectLst/>
              <a:latin typeface="Times New Roman" pitchFamily="18" charset="0"/>
              <a:cs typeface="Times New Roman" pitchFamily="18"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6276"/>
    </mc:Choice>
    <mc:Fallback>
      <p:transition spd="slow" advTm="236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ChangeArrowheads="1"/>
          </p:cNvSpPr>
          <p:nvPr/>
        </p:nvSpPr>
        <p:spPr bwMode="auto">
          <a:xfrm>
            <a:off x="0" y="0"/>
            <a:ext cx="9144000" cy="630942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Low" defTabSz="914400" rtl="0" eaLnBrk="1" fontAlgn="base" latinLnBrk="0" hangingPunct="1">
              <a:lnSpc>
                <a:spcPct val="100000"/>
              </a:lnSpc>
              <a:spcBef>
                <a:spcPct val="0"/>
              </a:spcBef>
              <a:spcAft>
                <a:spcPct val="0"/>
              </a:spcAft>
              <a:buClrTx/>
              <a:buSzTx/>
              <a:buFontTx/>
              <a:buNone/>
              <a:tabLst>
                <a:tab pos="228600" algn="l"/>
              </a:tabLst>
            </a:pP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Le prédicat de la clause </a:t>
            </a:r>
            <a:r>
              <a:rPr kumimoji="0" lang="fr-FR" sz="1600" b="1" i="0" u="none" strike="noStrike" cap="none" normalizeH="0" baseline="0" dirty="0" err="1" smtClean="0">
                <a:ln>
                  <a:noFill/>
                </a:ln>
                <a:effectLst/>
                <a:latin typeface="Times New Roman" pitchFamily="18" charset="0"/>
                <a:ea typeface="Times New Roman" pitchFamily="18" charset="0"/>
                <a:cs typeface="Times New Roman" pitchFamily="18" charset="0"/>
              </a:rPr>
              <a:t>Where</a:t>
            </a: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rPr>
              <a:t>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peut inclure les opérateurs de comparaison : =,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 et les opérateurs booléens </a:t>
            </a: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And</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 </a:t>
            </a: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Or</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 </a:t>
            </a: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Not.</a:t>
            </a:r>
            <a:endParaRPr kumimoji="0" lang="fr-FR" sz="1600" b="0" i="0" u="none" strike="noStrike" cap="none" normalizeH="0" baseline="0" dirty="0" smtClean="0">
              <a:ln>
                <a:noFill/>
              </a:ln>
              <a:effectLst/>
              <a:latin typeface="Times New Roman" pitchFamily="18" charset="0"/>
              <a:cs typeface="Times New Roman" pitchFamily="18" charset="0"/>
              <a:sym typeface="Symbol" pitchFamily="18" charset="2"/>
            </a:endParaRPr>
          </a:p>
          <a:p>
            <a:pPr marL="0" marR="0" lvl="0" indent="0" algn="justLow" defTabSz="914400" rtl="0" eaLnBrk="0" fontAlgn="base" latinLnBrk="0" hangingPunct="0">
              <a:lnSpc>
                <a:spcPct val="100000"/>
              </a:lnSpc>
              <a:spcBef>
                <a:spcPct val="0"/>
              </a:spcBef>
              <a:spcAft>
                <a:spcPct val="0"/>
              </a:spcAft>
              <a:buClrTx/>
              <a:buSzTx/>
              <a:buFontTx/>
              <a:buNone/>
              <a:tabLst>
                <a:tab pos="228600" algn="l"/>
              </a:tabLst>
            </a:pPr>
            <a:endPar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endParaRPr>
          </a:p>
          <a:p>
            <a:pPr marL="0" marR="0" lvl="0" indent="0" algn="justLow" defTabSz="914400" rtl="0" eaLnBrk="0" fontAlgn="base" latinLnBrk="0" hangingPunct="0">
              <a:lnSpc>
                <a:spcPct val="100000"/>
              </a:lnSpc>
              <a:spcBef>
                <a:spcPct val="0"/>
              </a:spcBef>
              <a:spcAft>
                <a:spcPct val="0"/>
              </a:spcAft>
              <a:buClrTx/>
              <a:buSzTx/>
              <a:buFontTx/>
              <a:buNone/>
              <a:tabLst>
                <a:tab pos="228600" algn="l"/>
              </a:tabLst>
            </a:pP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D'autres opérateurs ont été introduits dans les dernières versions d'Oracles, nous citons :</a:t>
            </a:r>
          </a:p>
          <a:p>
            <a:pPr marL="0" marR="0" lvl="0" indent="0" algn="justLow" defTabSz="914400" rtl="0" eaLnBrk="0" fontAlgn="base" latinLnBrk="0" hangingPunct="0">
              <a:lnSpc>
                <a:spcPct val="100000"/>
              </a:lnSpc>
              <a:spcBef>
                <a:spcPct val="0"/>
              </a:spcBef>
              <a:spcAft>
                <a:spcPct val="0"/>
              </a:spcAft>
              <a:buClrTx/>
              <a:buSzTx/>
              <a:buFontTx/>
              <a:buNone/>
              <a:tabLst>
                <a:tab pos="228600" algn="l"/>
              </a:tabLst>
            </a:pPr>
            <a:endParaRPr kumimoji="0" lang="fr-FR" sz="1600" b="0" i="0" u="none" strike="noStrike" cap="none" normalizeH="0" baseline="0" dirty="0" smtClean="0">
              <a:ln>
                <a:noFill/>
              </a:ln>
              <a:effectLst/>
              <a:latin typeface="Times New Roman" pitchFamily="18" charset="0"/>
              <a:cs typeface="Times New Roman" pitchFamily="18" charset="0"/>
              <a:sym typeface="Symbol" pitchFamily="18" charset="2"/>
            </a:endParaRPr>
          </a:p>
          <a:p>
            <a:pPr marL="0" marR="0" lvl="0" indent="0" algn="justLow" defTabSz="914400" rtl="0" eaLnBrk="0" fontAlgn="base" latinLnBrk="0" hangingPunct="0">
              <a:lnSpc>
                <a:spcPct val="100000"/>
              </a:lnSpc>
              <a:spcBef>
                <a:spcPct val="0"/>
              </a:spcBef>
              <a:spcAft>
                <a:spcPct val="0"/>
              </a:spcAft>
              <a:buClrTx/>
              <a:buSzTx/>
              <a:buFontTx/>
              <a:buChar char="•"/>
              <a:tabLst>
                <a:tab pos="228600" algn="l"/>
              </a:tabLst>
            </a:pPr>
            <a:r>
              <a:rPr kumimoji="0" lang="fr-FR" sz="1600" b="1" i="0" u="none" strike="noStrike" cap="none" normalizeH="0" baseline="0" dirty="0" err="1" smtClean="0">
                <a:ln>
                  <a:noFill/>
                </a:ln>
                <a:effectLst/>
                <a:latin typeface="Times New Roman" pitchFamily="18" charset="0"/>
                <a:ea typeface="Times New Roman" pitchFamily="18" charset="0"/>
                <a:cs typeface="Times New Roman" pitchFamily="18" charset="0"/>
                <a:sym typeface="Symbol" pitchFamily="18" charset="2"/>
              </a:rPr>
              <a:t>Between</a:t>
            </a: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 :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exp1</a:t>
            </a: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 </a:t>
            </a:r>
            <a:r>
              <a:rPr kumimoji="0" lang="fr-FR" sz="1600" b="1" i="0" u="none" strike="noStrike" cap="none" normalizeH="0" baseline="0" dirty="0" err="1" smtClean="0">
                <a:ln>
                  <a:noFill/>
                </a:ln>
                <a:effectLst/>
                <a:latin typeface="Times New Roman" pitchFamily="18" charset="0"/>
                <a:ea typeface="Times New Roman" pitchFamily="18" charset="0"/>
                <a:cs typeface="Times New Roman" pitchFamily="18" charset="0"/>
                <a:sym typeface="Symbol" pitchFamily="18" charset="2"/>
              </a:rPr>
              <a:t>Between</a:t>
            </a: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expr2 </a:t>
            </a: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And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exp3  vrai si exp1 est comprise entre exp2 et exp3, faux sinon.</a:t>
            </a:r>
          </a:p>
          <a:p>
            <a:pPr marL="0" marR="0" lvl="0" indent="0" algn="justLow" defTabSz="914400" rtl="0" eaLnBrk="0" fontAlgn="base" latinLnBrk="0" hangingPunct="0">
              <a:lnSpc>
                <a:spcPct val="100000"/>
              </a:lnSpc>
              <a:spcBef>
                <a:spcPct val="0"/>
              </a:spcBef>
              <a:spcAft>
                <a:spcPct val="0"/>
              </a:spcAft>
              <a:buClrTx/>
              <a:buSzTx/>
              <a:tabLst>
                <a:tab pos="228600" algn="l"/>
              </a:tabLst>
            </a:pPr>
            <a:endParaRPr kumimoji="0" lang="fr-FR" sz="1600" b="0" i="0" u="none" strike="noStrike" cap="none" normalizeH="0" baseline="0" dirty="0" smtClean="0">
              <a:ln>
                <a:noFill/>
              </a:ln>
              <a:effectLst/>
              <a:latin typeface="Times New Roman" pitchFamily="18" charset="0"/>
              <a:cs typeface="Times New Roman" pitchFamily="18" charset="0"/>
              <a:sym typeface="Symbol" pitchFamily="18" charset="2"/>
            </a:endParaRPr>
          </a:p>
          <a:p>
            <a:pPr marL="0" marR="0" lvl="0" indent="0" algn="justLow" defTabSz="914400" rtl="0" eaLnBrk="0" fontAlgn="base" latinLnBrk="0" hangingPunct="0">
              <a:lnSpc>
                <a:spcPct val="100000"/>
              </a:lnSpc>
              <a:spcBef>
                <a:spcPct val="0"/>
              </a:spcBef>
              <a:spcAft>
                <a:spcPct val="0"/>
              </a:spcAft>
              <a:buClrTx/>
              <a:buSzTx/>
              <a:buFontTx/>
              <a:buChar char="•"/>
              <a:tabLst>
                <a:tab pos="228600" algn="l"/>
              </a:tabLst>
            </a:pP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IN :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exp1 IN</a:t>
            </a: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(exp2, exp3, …) vrai si exp1 est égale à l’une des expressions de la liste entre parenthèses.</a:t>
            </a:r>
          </a:p>
          <a:p>
            <a:pPr marL="0" marR="0" lvl="0" indent="0" algn="justLow" defTabSz="914400" rtl="0" eaLnBrk="0" fontAlgn="base" latinLnBrk="0" hangingPunct="0">
              <a:lnSpc>
                <a:spcPct val="100000"/>
              </a:lnSpc>
              <a:spcBef>
                <a:spcPct val="0"/>
              </a:spcBef>
              <a:spcAft>
                <a:spcPct val="0"/>
              </a:spcAft>
              <a:buClrTx/>
              <a:buSzTx/>
              <a:tabLst>
                <a:tab pos="228600" algn="l"/>
              </a:tabLst>
            </a:pPr>
            <a:endParaRPr kumimoji="0" lang="fr-FR" sz="1600" b="0" i="0" u="none" strike="noStrike" cap="none" normalizeH="0" baseline="0" dirty="0" smtClean="0">
              <a:ln>
                <a:noFill/>
              </a:ln>
              <a:effectLst/>
              <a:latin typeface="Times New Roman" pitchFamily="18" charset="0"/>
              <a:cs typeface="Times New Roman" pitchFamily="18" charset="0"/>
              <a:sym typeface="Symbol" pitchFamily="18" charset="2"/>
            </a:endParaRPr>
          </a:p>
          <a:p>
            <a:pPr marL="0" marR="0" lvl="0" indent="0" algn="justLow" defTabSz="914400" rtl="0" eaLnBrk="0" fontAlgn="base" latinLnBrk="0" hangingPunct="0">
              <a:lnSpc>
                <a:spcPct val="100000"/>
              </a:lnSpc>
              <a:spcBef>
                <a:spcPct val="0"/>
              </a:spcBef>
              <a:spcAft>
                <a:spcPct val="0"/>
              </a:spcAft>
              <a:buClrTx/>
              <a:buSzTx/>
              <a:buFontTx/>
              <a:buChar char="•"/>
              <a:tabLst>
                <a:tab pos="228600" algn="l"/>
              </a:tabLst>
            </a:pP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LIKE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 </a:t>
            </a:r>
            <a:r>
              <a:rPr kumimoji="0" lang="fr-FR" sz="1600" b="0" i="0" u="none" strike="noStrike" cap="none" normalizeH="0" baseline="0" dirty="0" err="1" smtClean="0">
                <a:ln>
                  <a:noFill/>
                </a:ln>
                <a:effectLst/>
                <a:latin typeface="Times New Roman" pitchFamily="18" charset="0"/>
                <a:ea typeface="Times New Roman" pitchFamily="18" charset="0"/>
                <a:cs typeface="Times New Roman" pitchFamily="18" charset="0"/>
                <a:sym typeface="Symbol" pitchFamily="18" charset="2"/>
              </a:rPr>
              <a:t>exp</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 LIKE &lt;chaîne&gt;  où chaîne est une chaîne de caractère pouvant contenir un caractère joker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 qui remplace un caractère quelconque ou bien </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a:t>
            </a:r>
            <a:r>
              <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rPr>
              <a:t> qui remplace une chaîne de longueur quelconque.</a:t>
            </a:r>
          </a:p>
          <a:p>
            <a:pPr marL="0" marR="0" lvl="0" indent="0" algn="justLow" defTabSz="914400" rtl="0" eaLnBrk="0" fontAlgn="base" latinLnBrk="0" hangingPunct="0">
              <a:lnSpc>
                <a:spcPct val="100000"/>
              </a:lnSpc>
              <a:spcBef>
                <a:spcPct val="0"/>
              </a:spcBef>
              <a:spcAft>
                <a:spcPct val="0"/>
              </a:spcAft>
              <a:buClrTx/>
              <a:buSzTx/>
              <a:tabLst>
                <a:tab pos="228600" algn="l"/>
              </a:tabLst>
            </a:pPr>
            <a:endParaRPr kumimoji="0" lang="fr-FR" sz="1600" b="0" i="0" u="none" strike="noStrike" cap="none" normalizeH="0" baseline="0" dirty="0" smtClean="0">
              <a:ln>
                <a:noFill/>
              </a:ln>
              <a:effectLst/>
              <a:latin typeface="Times New Roman" pitchFamily="18" charset="0"/>
              <a:cs typeface="Times New Roman" pitchFamily="18" charset="0"/>
              <a:sym typeface="Symbol" pitchFamily="18" charset="2"/>
            </a:endParaRPr>
          </a:p>
          <a:p>
            <a:pPr marL="0" marR="0" lvl="0" indent="0" algn="justLow" defTabSz="914400" rtl="0" eaLnBrk="0" fontAlgn="base" latinLnBrk="0" hangingPunct="0">
              <a:lnSpc>
                <a:spcPct val="100000"/>
              </a:lnSpc>
              <a:spcBef>
                <a:spcPct val="0"/>
              </a:spcBef>
              <a:spcAft>
                <a:spcPct val="0"/>
              </a:spcAft>
              <a:buClrTx/>
              <a:buSzTx/>
              <a:buFontTx/>
              <a:buNone/>
              <a:tabLst>
                <a:tab pos="228600" algn="l"/>
              </a:tabLst>
            </a:pPr>
            <a:r>
              <a:rPr kumimoji="0" lang="fr-FR" sz="1600" b="1"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rPr>
              <a:t>Exemples :</a:t>
            </a:r>
          </a:p>
          <a:p>
            <a:pPr lvl="0" algn="just"/>
            <a:r>
              <a:rPr lang="fr-FR" sz="1600" dirty="0">
                <a:latin typeface="Times New Roman" pitchFamily="18" charset="0"/>
                <a:cs typeface="Times New Roman" pitchFamily="18" charset="0"/>
              </a:rPr>
              <a:t>Donner le nom des fournisseurs dont le code est compris entre 15 et 30</a:t>
            </a:r>
          </a:p>
          <a:p>
            <a:pPr algn="ctr"/>
            <a:r>
              <a:rPr lang="fr-FR" sz="1600" dirty="0">
                <a:latin typeface="Times New Roman" pitchFamily="18" charset="0"/>
                <a:cs typeface="Times New Roman" pitchFamily="18" charset="0"/>
              </a:rPr>
              <a:t> </a:t>
            </a:r>
          </a:p>
          <a:p>
            <a:pPr algn="ctr"/>
            <a:r>
              <a:rPr lang="en-US" sz="1600" b="1" dirty="0">
                <a:latin typeface="Times New Roman" pitchFamily="18" charset="0"/>
                <a:cs typeface="Times New Roman" pitchFamily="18" charset="0"/>
              </a:rPr>
              <a:t>SELECT NOM </a:t>
            </a:r>
            <a:endParaRPr lang="fr-FR" sz="1600" b="1" dirty="0">
              <a:latin typeface="Times New Roman" pitchFamily="18" charset="0"/>
              <a:cs typeface="Times New Roman" pitchFamily="18" charset="0"/>
            </a:endParaRPr>
          </a:p>
          <a:p>
            <a:pPr algn="ctr"/>
            <a:r>
              <a:rPr lang="en-US" sz="1600" dirty="0">
                <a:latin typeface="Times New Roman" pitchFamily="18" charset="0"/>
                <a:cs typeface="Times New Roman" pitchFamily="18" charset="0"/>
              </a:rPr>
              <a:t>FROM </a:t>
            </a:r>
            <a:r>
              <a:rPr lang="en-US" sz="1600" dirty="0" smtClean="0">
                <a:latin typeface="Times New Roman" pitchFamily="18" charset="0"/>
                <a:cs typeface="Times New Roman" pitchFamily="18" charset="0"/>
              </a:rPr>
              <a:t>FOURNISSEUR</a:t>
            </a:r>
            <a:endParaRPr lang="fr-FR" sz="1600" dirty="0">
              <a:latin typeface="Times New Roman" pitchFamily="18" charset="0"/>
              <a:cs typeface="Times New Roman" pitchFamily="18" charset="0"/>
            </a:endParaRPr>
          </a:p>
          <a:p>
            <a:pPr algn="ctr"/>
            <a:r>
              <a:rPr lang="en-US" sz="1600" dirty="0">
                <a:latin typeface="Times New Roman" pitchFamily="18" charset="0"/>
                <a:cs typeface="Times New Roman" pitchFamily="18" charset="0"/>
              </a:rPr>
              <a:t>WHERE CODE BETWEEN 120 AND 130;</a:t>
            </a:r>
            <a:endParaRPr lang="fr-FR" sz="1600" dirty="0">
              <a:latin typeface="Times New Roman" pitchFamily="18" charset="0"/>
              <a:cs typeface="Times New Roman" pitchFamily="18" charset="0"/>
            </a:endParaRPr>
          </a:p>
          <a:p>
            <a:pPr algn="ctr"/>
            <a:r>
              <a:rPr lang="en-US" sz="1600" dirty="0">
                <a:latin typeface="Times New Roman" pitchFamily="18" charset="0"/>
                <a:cs typeface="Times New Roman" pitchFamily="18" charset="0"/>
              </a:rPr>
              <a:t> </a:t>
            </a:r>
            <a:endParaRPr lang="fr-FR" sz="1600" dirty="0">
              <a:latin typeface="Times New Roman" pitchFamily="18" charset="0"/>
              <a:cs typeface="Times New Roman" pitchFamily="18" charset="0"/>
            </a:endParaRPr>
          </a:p>
          <a:p>
            <a:pPr lvl="0" algn="just"/>
            <a:r>
              <a:rPr lang="fr-FR" sz="1600" dirty="0">
                <a:latin typeface="Times New Roman" pitchFamily="18" charset="0"/>
                <a:cs typeface="Times New Roman" pitchFamily="18" charset="0"/>
              </a:rPr>
              <a:t>Sélectionner les pièces qui sont en fer ou en zinc :</a:t>
            </a:r>
          </a:p>
          <a:p>
            <a:pPr algn="ctr"/>
            <a:r>
              <a:rPr lang="fr-FR" sz="1600" dirty="0">
                <a:latin typeface="Times New Roman" pitchFamily="18" charset="0"/>
                <a:cs typeface="Times New Roman" pitchFamily="18" charset="0"/>
              </a:rPr>
              <a:t> </a:t>
            </a:r>
          </a:p>
          <a:p>
            <a:pPr algn="ctr"/>
            <a:r>
              <a:rPr lang="en-US" sz="1600" b="1" dirty="0">
                <a:latin typeface="Times New Roman" pitchFamily="18" charset="0"/>
                <a:cs typeface="Times New Roman" pitchFamily="18" charset="0"/>
              </a:rPr>
              <a:t>SELECT NOM</a:t>
            </a:r>
            <a:endParaRPr lang="fr-FR" sz="1600" b="1" dirty="0">
              <a:latin typeface="Times New Roman" pitchFamily="18" charset="0"/>
              <a:cs typeface="Times New Roman" pitchFamily="18" charset="0"/>
            </a:endParaRPr>
          </a:p>
          <a:p>
            <a:pPr algn="ctr"/>
            <a:r>
              <a:rPr lang="en-US" sz="1600" dirty="0">
                <a:latin typeface="Times New Roman" pitchFamily="18" charset="0"/>
                <a:cs typeface="Times New Roman" pitchFamily="18" charset="0"/>
              </a:rPr>
              <a:t>FROM PIECE</a:t>
            </a:r>
            <a:endParaRPr lang="fr-FR" sz="1600" dirty="0">
              <a:latin typeface="Times New Roman" pitchFamily="18" charset="0"/>
              <a:cs typeface="Times New Roman" pitchFamily="18" charset="0"/>
            </a:endParaRPr>
          </a:p>
          <a:p>
            <a:pPr algn="ctr"/>
            <a:r>
              <a:rPr lang="en-US" sz="1600" dirty="0">
                <a:latin typeface="Times New Roman" pitchFamily="18" charset="0"/>
                <a:cs typeface="Times New Roman" pitchFamily="18" charset="0"/>
              </a:rPr>
              <a:t>WHERE MATERIAU IN (</a:t>
            </a:r>
            <a:r>
              <a:rPr lang="fr-FR" sz="1600" dirty="0">
                <a:latin typeface="Times New Roman" pitchFamily="18" charset="0"/>
                <a:cs typeface="Times New Roman" pitchFamily="18" charset="0"/>
                <a:sym typeface="Symbol"/>
              </a:rPr>
              <a:t></a:t>
            </a:r>
            <a:r>
              <a:rPr lang="en-US" sz="1600" dirty="0" err="1">
                <a:latin typeface="Times New Roman" pitchFamily="18" charset="0"/>
                <a:cs typeface="Times New Roman" pitchFamily="18" charset="0"/>
              </a:rPr>
              <a:t>fer</a:t>
            </a:r>
            <a:r>
              <a:rPr lang="fr-FR" sz="1600" dirty="0">
                <a:latin typeface="Times New Roman" pitchFamily="18" charset="0"/>
                <a:cs typeface="Times New Roman" pitchFamily="18" charset="0"/>
                <a:sym typeface="Symbol"/>
              </a:rPr>
              <a:t></a:t>
            </a:r>
            <a:r>
              <a:rPr lang="en-US" sz="1600" dirty="0">
                <a:latin typeface="Times New Roman" pitchFamily="18" charset="0"/>
                <a:cs typeface="Times New Roman" pitchFamily="18" charset="0"/>
              </a:rPr>
              <a:t>, </a:t>
            </a:r>
            <a:r>
              <a:rPr lang="fr-FR" sz="1600" dirty="0">
                <a:latin typeface="Times New Roman" pitchFamily="18" charset="0"/>
                <a:cs typeface="Times New Roman" pitchFamily="18" charset="0"/>
                <a:sym typeface="Symbol"/>
              </a:rPr>
              <a:t></a:t>
            </a:r>
            <a:r>
              <a:rPr lang="en-US" sz="1600" dirty="0">
                <a:latin typeface="Times New Roman" pitchFamily="18" charset="0"/>
                <a:cs typeface="Times New Roman" pitchFamily="18" charset="0"/>
              </a:rPr>
              <a:t>zinc</a:t>
            </a:r>
            <a:r>
              <a:rPr lang="fr-FR" sz="1600" dirty="0">
                <a:latin typeface="Times New Roman" pitchFamily="18" charset="0"/>
                <a:cs typeface="Times New Roman" pitchFamily="18" charset="0"/>
                <a:sym typeface="Symbol"/>
              </a:rPr>
              <a:t></a:t>
            </a:r>
            <a:r>
              <a:rPr lang="en-US" sz="1600" dirty="0">
                <a:latin typeface="Times New Roman" pitchFamily="18" charset="0"/>
                <a:cs typeface="Times New Roman" pitchFamily="18" charset="0"/>
              </a:rPr>
              <a:t>);</a:t>
            </a:r>
            <a:endParaRPr lang="fr-FR" sz="1600" dirty="0">
              <a:latin typeface="Times New Roman" pitchFamily="18" charset="0"/>
              <a:cs typeface="Times New Roman" pitchFamily="18" charset="0"/>
            </a:endParaRPr>
          </a:p>
          <a:p>
            <a:pPr marL="0" marR="0" lvl="0" indent="0" algn="justLow" defTabSz="914400" rtl="0" eaLnBrk="0" fontAlgn="base" latinLnBrk="0" hangingPunct="0">
              <a:lnSpc>
                <a:spcPct val="100000"/>
              </a:lnSpc>
              <a:spcBef>
                <a:spcPct val="0"/>
              </a:spcBef>
              <a:spcAft>
                <a:spcPct val="0"/>
              </a:spcAft>
              <a:buClrTx/>
              <a:buSzTx/>
              <a:buFontTx/>
              <a:buNone/>
              <a:tabLst>
                <a:tab pos="228600" algn="l"/>
              </a:tabLst>
            </a:pPr>
            <a:endParaRPr kumimoji="0" lang="fr-FR" sz="1600" b="0" i="0" u="none" strike="noStrike" cap="none" normalizeH="0" baseline="0" dirty="0" smtClean="0">
              <a:ln>
                <a:noFill/>
              </a:ln>
              <a:effectLst/>
              <a:latin typeface="Times New Roman" pitchFamily="18" charset="0"/>
              <a:ea typeface="Times New Roman" pitchFamily="18" charset="0"/>
              <a:cs typeface="Times New Roman" pitchFamily="18" charset="0"/>
              <a:sym typeface="Symbol" pitchFamily="18" charset="2"/>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6004"/>
    </mc:Choice>
    <mc:Fallback>
      <p:transition spd="slow" advTm="1960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1"/>
          <p:cNvSpPr>
            <a:spLocks noChangeArrowheads="1"/>
          </p:cNvSpPr>
          <p:nvPr/>
        </p:nvSpPr>
        <p:spPr bwMode="auto">
          <a:xfrm>
            <a:off x="285720" y="428604"/>
            <a:ext cx="8572560" cy="5863144"/>
          </a:xfrm>
          <a:prstGeom prst="rect">
            <a:avLst/>
          </a:prstGeom>
          <a:noFill/>
          <a:ln w="9525">
            <a:noFill/>
            <a:miter lim="800000"/>
            <a:headEnd/>
            <a:tailEnd/>
          </a:ln>
          <a:effectLst/>
        </p:spPr>
        <p:txBody>
          <a:bodyPr vert="horz" wrap="square" lIns="449121" tIns="45720" rIns="91440" bIns="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Char char="•"/>
              <a:tabLst>
                <a:tab pos="588963" algn="l"/>
              </a:tabLst>
            </a:pP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Donner le nom des fournisseurs dont le nom commence par la lettre </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M</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a:t>
            </a:r>
            <a:endParaRPr kumimoji="0" lang="fr-FR" sz="1400" b="0" i="0" u="none" strike="noStrike" cap="none" normalizeH="0" baseline="0" dirty="0" smtClean="0">
              <a:ln>
                <a:noFill/>
              </a:ln>
              <a:solidFill>
                <a:schemeClr val="tx1"/>
              </a:solidFill>
              <a:effectLst/>
              <a:latin typeface="Times New Roman" pitchFamily="18" charset="0"/>
              <a:cs typeface="Times New Roman" pitchFamily="18" charset="0"/>
              <a:sym typeface="Symbol" pitchFamily="18" charset="2"/>
            </a:endParaRP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SELECT NOM </a:t>
            </a:r>
            <a:endPar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endParaRP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FROM FOURNISSEUR</a:t>
            </a:r>
            <a:endPar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endParaRP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WHERE NOM LIKE  </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a:t>
            </a: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M%</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a:t>
            </a: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a:t>
            </a: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endParaRPr kumimoji="0" lang="fr-FR" sz="1400" b="0" i="0" u="none" strike="noStrike" cap="none" normalizeH="0" baseline="0" dirty="0" smtClean="0">
              <a:ln>
                <a:noFill/>
              </a:ln>
              <a:solidFill>
                <a:schemeClr val="tx1"/>
              </a:solidFill>
              <a:effectLst/>
              <a:latin typeface="Times New Roman" pitchFamily="18" charset="0"/>
              <a:cs typeface="Times New Roman" pitchFamily="18" charset="0"/>
              <a:sym typeface="Symbol" pitchFamily="18" charset="2"/>
            </a:endParaRPr>
          </a:p>
          <a:p>
            <a:pPr marL="0" marR="0" lvl="0" indent="0" algn="just" defTabSz="914400" rtl="0" eaLnBrk="0" fontAlgn="base" latinLnBrk="0" hangingPunct="0">
              <a:lnSpc>
                <a:spcPct val="100000"/>
              </a:lnSpc>
              <a:spcBef>
                <a:spcPct val="0"/>
              </a:spcBef>
              <a:spcAft>
                <a:spcPct val="0"/>
              </a:spcAft>
              <a:buClrTx/>
              <a:buSzTx/>
              <a:buFontTx/>
              <a:buChar char="•"/>
              <a:tabLst>
                <a:tab pos="588963" algn="l"/>
              </a:tabLst>
            </a:pP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Donner le nom des fournisseurs dont le nom comprend la lettre L en deuxième position :</a:t>
            </a:r>
            <a:endParaRPr kumimoji="0" lang="fr-FR" sz="1400" b="0" i="0" u="none" strike="noStrike" cap="none" normalizeH="0" baseline="0" dirty="0" smtClean="0">
              <a:ln>
                <a:noFill/>
              </a:ln>
              <a:solidFill>
                <a:schemeClr val="tx1"/>
              </a:solidFill>
              <a:effectLst/>
              <a:latin typeface="Times New Roman" pitchFamily="18" charset="0"/>
              <a:cs typeface="Times New Roman" pitchFamily="18" charset="0"/>
              <a:sym typeface="Symbol" pitchFamily="18" charset="2"/>
            </a:endParaRP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SELECT NOM</a:t>
            </a:r>
            <a:endParaRPr kumimoji="0" lang="fr-FR" sz="1400" b="0" i="0" u="none" strike="noStrike" cap="none" normalizeH="0" baseline="0" dirty="0" smtClean="0">
              <a:ln>
                <a:noFill/>
              </a:ln>
              <a:solidFill>
                <a:schemeClr val="tx1"/>
              </a:solidFill>
              <a:effectLst/>
              <a:latin typeface="Times New Roman" pitchFamily="18" charset="0"/>
              <a:cs typeface="Times New Roman" pitchFamily="18" charset="0"/>
              <a:sym typeface="Symbol" pitchFamily="18" charset="2"/>
            </a:endParaRP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FROM FOURNISSEUR</a:t>
            </a:r>
            <a:endParaRPr kumimoji="0" lang="fr-FR" sz="1400" b="0" i="0" u="none" strike="noStrike" cap="none" normalizeH="0" baseline="0" dirty="0" smtClean="0">
              <a:ln>
                <a:noFill/>
              </a:ln>
              <a:solidFill>
                <a:schemeClr val="tx1"/>
              </a:solidFill>
              <a:effectLst/>
              <a:latin typeface="Times New Roman" pitchFamily="18" charset="0"/>
              <a:cs typeface="Times New Roman" pitchFamily="18" charset="0"/>
              <a:sym typeface="Symbol" pitchFamily="18" charset="2"/>
            </a:endParaRP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WHERE NOM LIKE  </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a:t>
            </a: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-L%</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a:t>
            </a:r>
            <a:r>
              <a:rPr kumimoji="0" lang="en-US"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a:t>
            </a: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endParaRPr kumimoji="0" lang="fr-FR" sz="1400" b="0" i="0" u="none" strike="noStrike" cap="none" normalizeH="0" baseline="0" dirty="0" smtClean="0">
              <a:ln>
                <a:noFill/>
              </a:ln>
              <a:solidFill>
                <a:schemeClr val="tx1"/>
              </a:solidFill>
              <a:effectLst/>
              <a:latin typeface="Times New Roman" pitchFamily="18" charset="0"/>
              <a:cs typeface="Times New Roman" pitchFamily="18" charset="0"/>
              <a:sym typeface="Symbol" pitchFamily="18" charset="2"/>
            </a:endParaRPr>
          </a:p>
          <a:p>
            <a:pPr marL="0" marR="0" lvl="0" indent="0" algn="just" defTabSz="914400" rtl="0" eaLnBrk="0" fontAlgn="base" latinLnBrk="0" hangingPunct="0">
              <a:lnSpc>
                <a:spcPct val="100000"/>
              </a:lnSpc>
              <a:spcBef>
                <a:spcPct val="0"/>
              </a:spcBef>
              <a:spcAft>
                <a:spcPct val="0"/>
              </a:spcAft>
              <a:buClrTx/>
              <a:buSzTx/>
              <a:buFontTx/>
              <a:buChar char="•"/>
              <a:tabLst>
                <a:tab pos="588963" algn="l"/>
              </a:tabLst>
            </a:pP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Donner le nom des fournisseurs d’Alger dont le code est supérieur à 120 :</a:t>
            </a:r>
            <a:endParaRPr kumimoji="0" lang="fr-FR" sz="1400" b="0" i="0" u="none" strike="noStrike" cap="none" normalizeH="0" baseline="0" dirty="0" smtClean="0">
              <a:ln>
                <a:noFill/>
              </a:ln>
              <a:solidFill>
                <a:schemeClr val="tx1"/>
              </a:solidFill>
              <a:effectLst/>
              <a:latin typeface="Times New Roman" pitchFamily="18" charset="0"/>
              <a:cs typeface="Times New Roman" pitchFamily="18" charset="0"/>
              <a:sym typeface="Symbol" pitchFamily="18" charset="2"/>
            </a:endParaRP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SELECT NOM</a:t>
            </a: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FROM FOURNISSEUR</a:t>
            </a:r>
            <a:endParaRPr kumimoji="0" lang="fr-FR" sz="1400" b="0" i="0" u="none" strike="noStrike" cap="none" normalizeH="0" baseline="0" dirty="0" smtClean="0">
              <a:ln>
                <a:noFill/>
              </a:ln>
              <a:solidFill>
                <a:schemeClr val="tx1"/>
              </a:solidFill>
              <a:effectLst/>
              <a:latin typeface="Times New Roman" pitchFamily="18" charset="0"/>
              <a:cs typeface="Times New Roman" pitchFamily="18" charset="0"/>
              <a:sym typeface="Symbol" pitchFamily="18" charset="2"/>
            </a:endParaRP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WHERE VILLE = </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Alger</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rPr>
              <a:t></a:t>
            </a:r>
            <a:r>
              <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 AND Code &gt; 120;</a:t>
            </a:r>
          </a:p>
          <a:p>
            <a:pPr algn="just"/>
            <a:r>
              <a:rPr lang="fr-FR" sz="1400" b="1" dirty="0">
                <a:latin typeface="Times New Roman" pitchFamily="18" charset="0"/>
                <a:cs typeface="Times New Roman" pitchFamily="18" charset="0"/>
              </a:rPr>
              <a:t>Le tri du résultat d’un </a:t>
            </a:r>
            <a:r>
              <a:rPr lang="fr-FR" sz="1400" b="1" dirty="0" smtClean="0">
                <a:latin typeface="Times New Roman" pitchFamily="18" charset="0"/>
                <a:cs typeface="Times New Roman" pitchFamily="18" charset="0"/>
              </a:rPr>
              <a:t>SELECT</a:t>
            </a:r>
            <a:r>
              <a:rPr lang="fr-FR" sz="1400" dirty="0">
                <a:latin typeface="Times New Roman" pitchFamily="18" charset="0"/>
                <a:cs typeface="Times New Roman" pitchFamily="18" charset="0"/>
              </a:rPr>
              <a:t> </a:t>
            </a:r>
          </a:p>
          <a:p>
            <a:pPr algn="just"/>
            <a:r>
              <a:rPr lang="fr-FR" sz="1400" dirty="0">
                <a:latin typeface="Times New Roman" pitchFamily="18" charset="0"/>
                <a:cs typeface="Times New Roman" pitchFamily="18" charset="0"/>
              </a:rPr>
              <a:t>Le résultat d’un select peut être trié dans l’ordre ascendant ou descendant en fonction d’une ou plusieurs colonnes. Les critères du tri sont spécifiés par la clause ORDER BY dont la syntaxe est :</a:t>
            </a:r>
          </a:p>
          <a:p>
            <a:pPr algn="just"/>
            <a:r>
              <a:rPr lang="fr-FR" sz="1400" dirty="0">
                <a:latin typeface="Times New Roman" pitchFamily="18" charset="0"/>
                <a:cs typeface="Times New Roman" pitchFamily="18" charset="0"/>
              </a:rPr>
              <a:t> </a:t>
            </a:r>
          </a:p>
          <a:p>
            <a:pPr algn="just"/>
            <a:r>
              <a:rPr lang="en-US" sz="1400" b="1" dirty="0">
                <a:latin typeface="Times New Roman" pitchFamily="18" charset="0"/>
                <a:cs typeface="Times New Roman" pitchFamily="18" charset="0"/>
              </a:rPr>
              <a:t>ORDER BY &lt;attribut1&gt; [DESC][,&lt;attribut2&gt; [DESC],…]</a:t>
            </a:r>
            <a:endParaRPr lang="fr-FR" sz="1400" b="1" dirty="0">
              <a:latin typeface="Times New Roman" pitchFamily="18" charset="0"/>
              <a:cs typeface="Times New Roman" pitchFamily="18" charset="0"/>
            </a:endParaRPr>
          </a:p>
          <a:p>
            <a:pPr algn="just"/>
            <a:r>
              <a:rPr lang="fr-FR" sz="1400" dirty="0">
                <a:latin typeface="Times New Roman" pitchFamily="18" charset="0"/>
                <a:cs typeface="Times New Roman" pitchFamily="18" charset="0"/>
              </a:rPr>
              <a:t>Le tri se fait d’abord selon la première colonne spécifiée dans l’</a:t>
            </a:r>
            <a:r>
              <a:rPr lang="fr-FR" sz="1400" dirty="0" err="1">
                <a:latin typeface="Times New Roman" pitchFamily="18" charset="0"/>
                <a:cs typeface="Times New Roman" pitchFamily="18" charset="0"/>
              </a:rPr>
              <a:t>order</a:t>
            </a:r>
            <a:r>
              <a:rPr lang="fr-FR" sz="1400" dirty="0">
                <a:latin typeface="Times New Roman" pitchFamily="18" charset="0"/>
                <a:cs typeface="Times New Roman" pitchFamily="18" charset="0"/>
              </a:rPr>
              <a:t> by, puis les lignes ayant la même valeur dans la première colonne sont triées selon la deuxième colonne de l’</a:t>
            </a:r>
            <a:r>
              <a:rPr lang="fr-FR" sz="1400" dirty="0" err="1">
                <a:latin typeface="Times New Roman" pitchFamily="18" charset="0"/>
                <a:cs typeface="Times New Roman" pitchFamily="18" charset="0"/>
              </a:rPr>
              <a:t>order</a:t>
            </a:r>
            <a:r>
              <a:rPr lang="fr-FR" sz="1400" dirty="0">
                <a:latin typeface="Times New Roman" pitchFamily="18" charset="0"/>
                <a:cs typeface="Times New Roman" pitchFamily="18" charset="0"/>
              </a:rPr>
              <a:t> by etc.…Le tri peut être ascendant ou descendant pour chaque colonne. Par défaut, il est ascendant.</a:t>
            </a:r>
          </a:p>
          <a:p>
            <a:r>
              <a:rPr lang="fr-FR" sz="1400" dirty="0">
                <a:latin typeface="Times New Roman" pitchFamily="18" charset="0"/>
                <a:cs typeface="Times New Roman" pitchFamily="18" charset="0"/>
              </a:rPr>
              <a:t> </a:t>
            </a:r>
            <a:r>
              <a:rPr lang="fr-FR" sz="1400" b="1" dirty="0" smtClean="0">
                <a:latin typeface="Times New Roman" pitchFamily="18" charset="0"/>
                <a:cs typeface="Times New Roman" pitchFamily="18" charset="0"/>
              </a:rPr>
              <a:t>Exemple</a:t>
            </a:r>
            <a:r>
              <a:rPr lang="fr-FR" sz="1400" b="1" dirty="0">
                <a:latin typeface="Times New Roman" pitchFamily="18" charset="0"/>
                <a:cs typeface="Times New Roman" pitchFamily="18" charset="0"/>
              </a:rPr>
              <a:t> :</a:t>
            </a:r>
            <a:endParaRPr lang="fr-FR" sz="1400" dirty="0">
              <a:latin typeface="Times New Roman" pitchFamily="18" charset="0"/>
              <a:cs typeface="Times New Roman" pitchFamily="18" charset="0"/>
            </a:endParaRPr>
          </a:p>
          <a:p>
            <a:pPr algn="ctr"/>
            <a:r>
              <a:rPr lang="fr-FR" sz="1400" dirty="0">
                <a:latin typeface="Times New Roman" pitchFamily="18" charset="0"/>
                <a:cs typeface="Times New Roman" pitchFamily="18" charset="0"/>
              </a:rPr>
              <a:t> </a:t>
            </a:r>
            <a:r>
              <a:rPr lang="fr-FR" sz="1400" b="1" dirty="0" smtClean="0">
                <a:latin typeface="Times New Roman" pitchFamily="18" charset="0"/>
                <a:cs typeface="Times New Roman" pitchFamily="18" charset="0"/>
              </a:rPr>
              <a:t>SELECT </a:t>
            </a:r>
            <a:r>
              <a:rPr lang="fr-FR" sz="1400" b="1" dirty="0">
                <a:latin typeface="Times New Roman" pitchFamily="18" charset="0"/>
                <a:cs typeface="Times New Roman" pitchFamily="18" charset="0"/>
              </a:rPr>
              <a:t>VILLE NOM</a:t>
            </a:r>
          </a:p>
          <a:p>
            <a:pPr algn="ctr"/>
            <a:r>
              <a:rPr lang="fr-FR" sz="1400" dirty="0">
                <a:latin typeface="Times New Roman" pitchFamily="18" charset="0"/>
                <a:cs typeface="Times New Roman" pitchFamily="18" charset="0"/>
              </a:rPr>
              <a:t>FROM FOURNISSEUR</a:t>
            </a:r>
          </a:p>
          <a:p>
            <a:pPr algn="ctr"/>
            <a:r>
              <a:rPr lang="fr-FR" sz="1400" dirty="0">
                <a:latin typeface="Times New Roman" pitchFamily="18" charset="0"/>
                <a:cs typeface="Times New Roman" pitchFamily="18" charset="0"/>
              </a:rPr>
              <a:t>ORDER BY </a:t>
            </a:r>
            <a:r>
              <a:rPr lang="fr-FR" sz="1400" dirty="0" smtClean="0">
                <a:latin typeface="Times New Roman" pitchFamily="18" charset="0"/>
                <a:cs typeface="Times New Roman" pitchFamily="18" charset="0"/>
              </a:rPr>
              <a:t>VILLE, NOM;</a:t>
            </a:r>
            <a:endParaRPr lang="fr-FR" sz="1400" dirty="0">
              <a:latin typeface="Times New Roman" pitchFamily="18" charset="0"/>
              <a:cs typeface="Times New Roman"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588963" algn="l"/>
              </a:tabLst>
            </a:pPr>
            <a:endParaRPr kumimoji="0" lang="fr-FR" sz="14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sym typeface="Symbol" pitchFamily="18" charset="2"/>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5626"/>
    </mc:Choice>
    <mc:Fallback>
      <p:transition spd="slow" advTm="2056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338</Words>
  <Application>Microsoft Office PowerPoint</Application>
  <PresentationFormat>Affichage à l'écran (4:3)</PresentationFormat>
  <Paragraphs>84</Paragraphs>
  <Slides>4</Slides>
  <Notes>0</Notes>
  <HiddenSlides>0</HiddenSlides>
  <MMClips>4</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4</vt:i4>
      </vt:variant>
    </vt:vector>
  </HeadingPairs>
  <TitlesOfParts>
    <vt:vector size="9" baseType="lpstr">
      <vt:lpstr>Arial</vt:lpstr>
      <vt:lpstr>Calibri</vt:lpstr>
      <vt:lpstr>Symbol</vt:lpstr>
      <vt:lpstr>Times New Roman</vt:lpstr>
      <vt:lpstr>Thème Office</vt:lpstr>
      <vt:lpstr>SQL</vt:lpstr>
      <vt:lpstr>Présentation PowerPoint</vt:lpstr>
      <vt:lpstr>Présentation PowerPoint</vt:lpstr>
      <vt:lpstr>Présentation PowerPoint</vt:lpstr>
    </vt:vector>
  </TitlesOfParts>
  <Company>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dc:title>
  <dc:creator> </dc:creator>
  <cp:lastModifiedBy>Utilisateur Windows</cp:lastModifiedBy>
  <cp:revision>5</cp:revision>
  <dcterms:created xsi:type="dcterms:W3CDTF">2020-05-02T10:24:22Z</dcterms:created>
  <dcterms:modified xsi:type="dcterms:W3CDTF">2020-05-03T11:02:17Z</dcterms:modified>
</cp:coreProperties>
</file>

<file path=docProps/thumbnail.jpeg>
</file>